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0" r:id="rId4"/>
    <p:sldId id="257" r:id="rId5"/>
    <p:sldId id="259" r:id="rId6"/>
    <p:sldId id="262" r:id="rId7"/>
    <p:sldId id="261" r:id="rId8"/>
    <p:sldId id="264" r:id="rId9"/>
    <p:sldId id="269" r:id="rId10"/>
    <p:sldId id="265" r:id="rId11"/>
    <p:sldId id="270" r:id="rId12"/>
    <p:sldId id="266" r:id="rId13"/>
    <p:sldId id="263" r:id="rId14"/>
    <p:sldId id="268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8BAB6-04AB-4D3E-ADAD-0C45EEABBBEB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3F4F-FA1F-468E-8649-1E060A389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0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7604-7C6B-17DB-F8A5-62F31C774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320E6-CB12-C4B2-3BCD-0AFCBCB06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607A7-1CF5-F1D1-D4F4-5D992F57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C709A-C9F1-5568-2908-F42AEF75E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BCBD-527A-9A2B-DDA9-B852533D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5A41-5289-0887-A678-52F8E895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04BA7-97B3-96D1-D8FD-F8BAC2AB5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47607-35A6-E4E7-A011-2BF5C0AC1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3675B-3C9A-6C60-B514-43F68086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34A1D-6239-295E-29D4-D96BF8AA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6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4C366-7F32-9590-6ECC-C34FA95DD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F6379-0D27-F1D9-5B7B-7F3492F99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24B37-2A4B-CB25-2901-30630E6C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89E4D-C529-C016-3F3C-E0468612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8C34-E9E0-6A40-C840-72B50142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26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89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74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21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00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0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68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2AB1-1967-10DB-58DC-AE4CC1E5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3E96-E4A8-1A04-88BB-3C95CCFE0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02669-509B-AA15-3E81-B678458E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E4837-008D-01AC-F00D-3F2A2D4C3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1C50D-93D2-6D2F-1038-EDBE319B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8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9579-3FBD-3605-17C6-0149F25A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26DBA-6FA5-DC05-EFE0-21DBA76E2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D5D33-7C50-86B9-A610-3C3C9164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C2B3B-EF01-85FA-E4A3-B591CAD1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B5C7F-7A29-821B-B3AD-7A6087F7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5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C69F5-355C-528C-A4F3-042956C2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0F542-D552-BD28-22F6-D5356277B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B354E-2DAC-B422-13E8-F5A655BEE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0EAC1-54BD-E914-8931-24426DA7E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4A3BF-E927-76BB-9914-27CE982F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13A0A-AA57-C937-EDEB-B612FEA7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8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DDE9-6251-020B-5909-738166CB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38C70-A1AF-CDDB-9DFF-0F95A02A9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43A65-D5CC-9F2E-2152-F2F34E495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6960D-E208-CDD5-F8FF-90BD5BE69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864E3-BC3C-6737-5BA2-DAD8F841A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60F75-AA8F-D8B3-3F52-2D801FC7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1F39BE-C3A8-0A51-5258-390452BF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09046-72C4-1F65-CD9D-FA98E3CD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8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A3B2-6F8C-6C25-2DFD-6BD7F99F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E31CC-3C97-1430-E65F-C086ADB45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7F307-312D-38BC-A27F-3D48523D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B230C-BFDB-6BEE-67F6-2648C31E7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F19EA4-BCBE-8251-A4C2-366C2383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5198E-CB9A-B202-EBB2-923FACF8F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AB1A8-B7B0-6FAC-9B42-735BFD2C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7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5416-9BB5-AD56-FE73-6F818DA4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D501-A2DC-C8E9-F966-2F0F6898D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F8784-C626-FF30-5149-C25F4E3FB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24569-E115-DF0E-E8C0-771833DD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8323-7E6E-C241-C6CF-643667FB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B2D8B-EA93-8684-B8BE-4D391A9D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3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6561-BEC5-E4C0-FE65-B9BED10E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70431C-D093-861E-2F7F-DD4253321B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E30E9-7740-10AD-E987-6E4C216E7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3BD13-F867-B05D-56EE-A70A97BE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107D4-35CD-8B25-0BCB-FCAABB78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FCDA2-4381-8020-E710-836A385D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8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116EA-C8F9-6631-A0B4-EE9F45F1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E67E0-E6D4-E400-1EBE-E01E3FE8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0F51E-7A27-44E4-A5F1-3CA674152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2CCB1-CDD5-4BA3-8577-BCC830A9D38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261B1-5CE8-CC0C-E332-E5F25C102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6C8CE-97C4-7995-C855-BA0B95B27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4F7D1-3A32-4CD5-94F2-AA73CB294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9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B58DD-FE15-3D2D-1479-EB141DD49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92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857052"/>
            <a:ext cx="6072783" cy="561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Q-Learning Implementation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61492" y="1687513"/>
            <a:ext cx="404019" cy="40401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1" y="1721198"/>
            <a:ext cx="269280" cy="3366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44997" y="1749227"/>
            <a:ext cx="2261593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State Representation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44997" y="2137370"/>
            <a:ext cx="5713512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Flattened board stored as string key.</a:t>
            </a:r>
            <a:endParaRPr lang="en-US" sz="1375" dirty="0"/>
          </a:p>
        </p:txBody>
      </p:sp>
      <p:sp>
        <p:nvSpPr>
          <p:cNvPr id="8" name="Shape 4"/>
          <p:cNvSpPr/>
          <p:nvPr/>
        </p:nvSpPr>
        <p:spPr>
          <a:xfrm>
            <a:off x="661492" y="2783781"/>
            <a:ext cx="404019" cy="40401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1" y="2817466"/>
            <a:ext cx="269280" cy="3366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44997" y="2845494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Training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244997" y="3233638"/>
            <a:ext cx="5713512" cy="574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100,000 episodes against Normal Player using ε-greedy strategy (ε=0.1).</a:t>
            </a:r>
            <a:endParaRPr lang="en-US" sz="1375" dirty="0"/>
          </a:p>
        </p:txBody>
      </p:sp>
      <p:sp>
        <p:nvSpPr>
          <p:cNvPr id="12" name="Shape 7"/>
          <p:cNvSpPr/>
          <p:nvPr/>
        </p:nvSpPr>
        <p:spPr>
          <a:xfrm>
            <a:off x="661492" y="4167386"/>
            <a:ext cx="404019" cy="40401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1" y="4201071"/>
            <a:ext cx="269280" cy="3366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44997" y="4229100"/>
            <a:ext cx="2270522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Learning Parameters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244997" y="4617244"/>
            <a:ext cx="5713512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Alpha=0.5, Gamma=0.9; rewards for wins, losses, draws.</a:t>
            </a:r>
            <a:endParaRPr lang="en-US" sz="1375" dirty="0"/>
          </a:p>
        </p:txBody>
      </p:sp>
      <p:sp>
        <p:nvSpPr>
          <p:cNvPr id="16" name="Shape 10"/>
          <p:cNvSpPr/>
          <p:nvPr/>
        </p:nvSpPr>
        <p:spPr>
          <a:xfrm>
            <a:off x="661492" y="5263655"/>
            <a:ext cx="404019" cy="404019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1" y="5297339"/>
            <a:ext cx="269280" cy="33664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44997" y="5325368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Q-Table Updates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244997" y="5713512"/>
            <a:ext cx="5713512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Updates values using Bellman equation after each move.</a:t>
            </a:r>
            <a:endParaRPr lang="en-US" sz="13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42EECCA-83E7-4ADC-7215-E6FB2830A832}"/>
              </a:ext>
            </a:extLst>
          </p:cNvPr>
          <p:cNvSpPr/>
          <p:nvPr/>
        </p:nvSpPr>
        <p:spPr>
          <a:xfrm>
            <a:off x="367070" y="215662"/>
            <a:ext cx="7287339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Reward Shaping in Q-Learning</a:t>
            </a:r>
            <a:endParaRPr lang="en-US" sz="42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C1652BE-ED6B-F7B2-5DCB-D7018FC16BFF}"/>
              </a:ext>
            </a:extLst>
          </p:cNvPr>
          <p:cNvSpPr/>
          <p:nvPr/>
        </p:nvSpPr>
        <p:spPr>
          <a:xfrm>
            <a:off x="367070" y="1212215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C3FA27E-AB0F-F2FA-AA79-71974641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3" y="1252637"/>
            <a:ext cx="323136" cy="40397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6CE6FFD6-7EC1-1730-EF49-0D10586F88D2}"/>
              </a:ext>
            </a:extLst>
          </p:cNvPr>
          <p:cNvSpPr/>
          <p:nvPr/>
        </p:nvSpPr>
        <p:spPr>
          <a:xfrm>
            <a:off x="1067276" y="1286272"/>
            <a:ext cx="271391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Connect 4 has sparse rewards (only at game end)</a:t>
            </a: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8F2649EA-9126-F1B1-CBE1-A79A04C463AC}"/>
              </a:ext>
            </a:extLst>
          </p:cNvPr>
          <p:cNvSpPr/>
          <p:nvPr/>
        </p:nvSpPr>
        <p:spPr>
          <a:xfrm>
            <a:off x="367070" y="2527737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2739358C-3D34-A3AD-9C41-D31F6EFDE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3" y="2568158"/>
            <a:ext cx="323136" cy="403979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34370843-D3D3-8379-A461-DF2B8ACAA9CF}"/>
              </a:ext>
            </a:extLst>
          </p:cNvPr>
          <p:cNvSpPr/>
          <p:nvPr/>
        </p:nvSpPr>
        <p:spPr>
          <a:xfrm>
            <a:off x="1067276" y="260179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Intermediate rewards guide learning toward good strategies</a:t>
            </a: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BE9D3BC0-C73F-AF1C-4BA2-FED3294ABBFD}"/>
              </a:ext>
            </a:extLst>
          </p:cNvPr>
          <p:cNvSpPr/>
          <p:nvPr/>
        </p:nvSpPr>
        <p:spPr>
          <a:xfrm>
            <a:off x="367070" y="367490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3121BFA2-BCBA-D946-5029-0D7A4E78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3" y="3715324"/>
            <a:ext cx="323136" cy="403979"/>
          </a:xfrm>
          <a:prstGeom prst="rect">
            <a:avLst/>
          </a:prstGeom>
        </p:spPr>
      </p:pic>
      <p:sp>
        <p:nvSpPr>
          <p:cNvPr id="11" name="Text 8">
            <a:extLst>
              <a:ext uri="{FF2B5EF4-FFF2-40B4-BE49-F238E27FC236}">
                <a16:creationId xmlns:a16="http://schemas.microsoft.com/office/drawing/2014/main" id="{5165C82B-1D03-0F72-828C-C7E87175983B}"/>
              </a:ext>
            </a:extLst>
          </p:cNvPr>
          <p:cNvSpPr/>
          <p:nvPr/>
        </p:nvSpPr>
        <p:spPr>
          <a:xfrm>
            <a:off x="1067276" y="3748959"/>
            <a:ext cx="272462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Implemented reward shaping: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Penalty (-0.3) when opponent creates three in a row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Reward (+0.3) for creating three in a row</a:t>
            </a: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68F66BDE-9B03-2D32-5825-9CFBBAC39F2B}"/>
              </a:ext>
            </a:extLst>
          </p:cNvPr>
          <p:cNvSpPr/>
          <p:nvPr/>
        </p:nvSpPr>
        <p:spPr>
          <a:xfrm>
            <a:off x="367070" y="5098236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E06DFEEA-44B3-DB74-2ABC-73D7399F8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3" y="5138657"/>
            <a:ext cx="323136" cy="403979"/>
          </a:xfrm>
          <a:prstGeom prst="rect">
            <a:avLst/>
          </a:prstGeom>
        </p:spPr>
      </p:pic>
      <p:sp>
        <p:nvSpPr>
          <p:cNvPr id="14" name="Text 11">
            <a:extLst>
              <a:ext uri="{FF2B5EF4-FFF2-40B4-BE49-F238E27FC236}">
                <a16:creationId xmlns:a16="http://schemas.microsoft.com/office/drawing/2014/main" id="{1496B777-FF11-88B2-A875-43D5B1A87025}"/>
              </a:ext>
            </a:extLst>
          </p:cNvPr>
          <p:cNvSpPr/>
          <p:nvPr/>
        </p:nvSpPr>
        <p:spPr>
          <a:xfrm>
            <a:off x="1067276" y="517229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Helps address credit assignment problem</a:t>
            </a:r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90390FFD-790E-1F7D-4081-806D7EE77795}"/>
              </a:ext>
            </a:extLst>
          </p:cNvPr>
          <p:cNvSpPr/>
          <p:nvPr/>
        </p:nvSpPr>
        <p:spPr>
          <a:xfrm>
            <a:off x="367070" y="6125095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BA3D8143-3376-4E9C-0E5A-9EECDFD6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3" y="6165516"/>
            <a:ext cx="323136" cy="403979"/>
          </a:xfrm>
          <a:prstGeom prst="rect">
            <a:avLst/>
          </a:prstGeom>
        </p:spPr>
      </p:pic>
      <p:sp>
        <p:nvSpPr>
          <p:cNvPr id="17" name="Text 11">
            <a:extLst>
              <a:ext uri="{FF2B5EF4-FFF2-40B4-BE49-F238E27FC236}">
                <a16:creationId xmlns:a16="http://schemas.microsoft.com/office/drawing/2014/main" id="{482A24D6-2860-3B0A-7F0E-AD988FB57DDE}"/>
              </a:ext>
            </a:extLst>
          </p:cNvPr>
          <p:cNvSpPr/>
          <p:nvPr/>
        </p:nvSpPr>
        <p:spPr>
          <a:xfrm>
            <a:off x="1067276" y="619915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Balance between too much and too little shaping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F31BA2-BD0E-D0F3-7317-8438FEA3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40" y="3429000"/>
            <a:ext cx="3572374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775990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Q-Learning: Strengths and Limitations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2240757"/>
            <a:ext cx="6297018" cy="1826121"/>
          </a:xfrm>
          <a:prstGeom prst="roundRect">
            <a:avLst>
              <a:gd name="adj" fmla="val 155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850504" y="242976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Strengths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50504" y="2838451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Adapts to opponent strategies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850504" y="3206949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 decisions after training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850504" y="3575447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Discovers unexpected tactics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661492" y="4255890"/>
            <a:ext cx="6297018" cy="1826121"/>
          </a:xfrm>
          <a:prstGeom prst="roundRect">
            <a:avLst>
              <a:gd name="adj" fmla="val 155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Text 7"/>
          <p:cNvSpPr/>
          <p:nvPr/>
        </p:nvSpPr>
        <p:spPr>
          <a:xfrm>
            <a:off x="850504" y="444490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Limitations</a:t>
            </a:r>
            <a:endParaRPr lang="en-US" sz="1833" dirty="0"/>
          </a:p>
        </p:txBody>
      </p:sp>
      <p:sp>
        <p:nvSpPr>
          <p:cNvPr id="11" name="Text 8"/>
          <p:cNvSpPr/>
          <p:nvPr/>
        </p:nvSpPr>
        <p:spPr>
          <a:xfrm>
            <a:off x="850504" y="4853583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Requires extensive training time</a:t>
            </a:r>
            <a:endParaRPr lang="en-US" sz="1458" dirty="0"/>
          </a:p>
        </p:txBody>
      </p:sp>
      <p:sp>
        <p:nvSpPr>
          <p:cNvPr id="12" name="Text 9"/>
          <p:cNvSpPr/>
          <p:nvPr/>
        </p:nvSpPr>
        <p:spPr>
          <a:xfrm>
            <a:off x="850504" y="5222081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varies with training quality</a:t>
            </a:r>
            <a:endParaRPr lang="en-US" sz="1458" dirty="0"/>
          </a:p>
        </p:txBody>
      </p:sp>
      <p:sp>
        <p:nvSpPr>
          <p:cNvPr id="13" name="Text 10"/>
          <p:cNvSpPr/>
          <p:nvPr/>
        </p:nvSpPr>
        <p:spPr>
          <a:xfrm>
            <a:off x="850504" y="5590581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Difficult to interpret learned policies</a:t>
            </a:r>
            <a:endParaRPr lang="en-US" sz="1458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9B56C-70AB-DEB5-5030-4C92B6390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549FC-FAC7-BC3B-4470-D01797C9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39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690959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Future Work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2155726"/>
            <a:ext cx="141684" cy="1448098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1086645" y="215572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Findings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1086644" y="2564408"/>
            <a:ext cx="587186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Minimax excels due to manageable complexity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1086644" y="2932907"/>
            <a:ext cx="587186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Q-Learning holds promise with more training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1086644" y="3301406"/>
            <a:ext cx="587186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Hybrid models may combine strengths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944960" y="3792836"/>
            <a:ext cx="141684" cy="2185094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Text 7"/>
          <p:cNvSpPr/>
          <p:nvPr/>
        </p:nvSpPr>
        <p:spPr>
          <a:xfrm>
            <a:off x="1370112" y="379283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Directions</a:t>
            </a:r>
            <a:endParaRPr lang="en-US" sz="1833" dirty="0"/>
          </a:p>
        </p:txBody>
      </p:sp>
      <p:sp>
        <p:nvSpPr>
          <p:cNvPr id="11" name="Text 8"/>
          <p:cNvSpPr/>
          <p:nvPr/>
        </p:nvSpPr>
        <p:spPr>
          <a:xfrm>
            <a:off x="1370112" y="4201518"/>
            <a:ext cx="55883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 Q-Networks for better generalization</a:t>
            </a:r>
            <a:endParaRPr lang="en-US" sz="1458" dirty="0"/>
          </a:p>
        </p:txBody>
      </p:sp>
      <p:sp>
        <p:nvSpPr>
          <p:cNvPr id="12" name="Text 9"/>
          <p:cNvSpPr/>
          <p:nvPr/>
        </p:nvSpPr>
        <p:spPr>
          <a:xfrm>
            <a:off x="1370112" y="4570016"/>
            <a:ext cx="55883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Monte Carlo Tree Search integration</a:t>
            </a:r>
            <a:endParaRPr lang="en-US" sz="1458" dirty="0"/>
          </a:p>
        </p:txBody>
      </p:sp>
      <p:sp>
        <p:nvSpPr>
          <p:cNvPr id="13" name="Text 10"/>
          <p:cNvSpPr/>
          <p:nvPr/>
        </p:nvSpPr>
        <p:spPr>
          <a:xfrm>
            <a:off x="1370112" y="4938515"/>
            <a:ext cx="55883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Self-play training enhancements</a:t>
            </a:r>
            <a:endParaRPr lang="en-US" sz="1458" dirty="0"/>
          </a:p>
        </p:txBody>
      </p:sp>
      <p:sp>
        <p:nvSpPr>
          <p:cNvPr id="14" name="Text 11"/>
          <p:cNvSpPr/>
          <p:nvPr/>
        </p:nvSpPr>
        <p:spPr>
          <a:xfrm>
            <a:off x="1370112" y="5307013"/>
            <a:ext cx="55883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Parallelized Minimax for deeper search</a:t>
            </a:r>
            <a:endParaRPr lang="en-US" sz="1458" dirty="0"/>
          </a:p>
        </p:txBody>
      </p:sp>
      <p:sp>
        <p:nvSpPr>
          <p:cNvPr id="15" name="Text 12"/>
          <p:cNvSpPr/>
          <p:nvPr/>
        </p:nvSpPr>
        <p:spPr>
          <a:xfrm>
            <a:off x="1370112" y="5675511"/>
            <a:ext cx="55883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visual tools for analysis</a:t>
            </a:r>
            <a:endParaRPr lang="en-US" sz="145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1995E64-A6FF-CF0B-2662-5EF93C6E2B69}"/>
              </a:ext>
            </a:extLst>
          </p:cNvPr>
          <p:cNvSpPr/>
          <p:nvPr/>
        </p:nvSpPr>
        <p:spPr>
          <a:xfrm>
            <a:off x="3996115" y="3157322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7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5D513-EB0F-D816-EB90-FDD09F1A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012" y="5629104"/>
            <a:ext cx="2105319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2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3D549-3282-48A4-DCDE-A5F4662DB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23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35463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2228751"/>
            <a:ext cx="3054053" cy="169396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850504" y="24177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Implementations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50504" y="2826444"/>
            <a:ext cx="267602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Minimax with Alpha-Beta pruning, Q-Learning agent, and Normal Player.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3904556" y="2228751"/>
            <a:ext cx="3054053" cy="1693962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4093568" y="24177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Game Modes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4093568" y="2826444"/>
            <a:ext cx="267602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Minimax vs Normal Player, Minimax vs Q-Learning, Q-Learning vs Normal Player.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661492" y="4111724"/>
            <a:ext cx="6297018" cy="1391543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850504" y="430073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Goal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850504" y="4709419"/>
            <a:ext cx="591899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strengths, weaknesses, and performance of each AI approach.</a:t>
            </a:r>
            <a:endParaRPr lang="en-US" sz="14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66C66-55DD-06BD-ACC8-83D463E2F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9C2F4-1A9A-9D12-FBD9-D4E431A1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242F0A-559D-5664-E137-6D27FD59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2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E3CB5-04D5-6F20-0F9A-9227F8135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FA3D0-C4D2-948E-DB46-BDCC869E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2080"/>
            <a:ext cx="12192000" cy="72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7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578346"/>
            <a:ext cx="6297018" cy="1122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Normal Player Implementation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1969988"/>
            <a:ext cx="897831" cy="10774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8602" y="2149475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Win if Possible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28602" y="2537619"/>
            <a:ext cx="5129907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Checks for a winning move on the board.</a:t>
            </a:r>
            <a:endParaRPr lang="en-US" sz="137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92" y="3047405"/>
            <a:ext cx="897831" cy="10774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8602" y="3226892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Block Opponent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28602" y="3615035"/>
            <a:ext cx="5129907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Blocks opponent's potential winning moves.</a:t>
            </a:r>
            <a:endParaRPr lang="en-US" sz="137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2" y="4124821"/>
            <a:ext cx="897831" cy="10774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28602" y="4304307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Random Move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28602" y="4692452"/>
            <a:ext cx="5129907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Chooses random legal move if no threats.</a:t>
            </a:r>
            <a:endParaRPr lang="en-US" sz="137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92" y="5202237"/>
            <a:ext cx="897831" cy="10774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28602" y="5381724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Simulation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28602" y="5769869"/>
            <a:ext cx="5129907" cy="28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Uses temporary board copies to test moves.</a:t>
            </a:r>
            <a:endParaRPr lang="en-US" sz="13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5FE2-9F93-7B29-80A7-25D31C02E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F1577-675F-2222-5B0F-FC66C2EE9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120"/>
            <a:ext cx="12192000" cy="70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775990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Minimax: Strengths and Limitations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2240757"/>
            <a:ext cx="6297018" cy="1826121"/>
          </a:xfrm>
          <a:prstGeom prst="roundRect">
            <a:avLst>
              <a:gd name="adj" fmla="val 155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850504" y="242976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Strengths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50504" y="2838451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Guaranteed optimal decisions within depth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850504" y="3206949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prior training needed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850504" y="3575447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Consistent and explainable moves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661492" y="4255890"/>
            <a:ext cx="6297018" cy="1826121"/>
          </a:xfrm>
          <a:prstGeom prst="roundRect">
            <a:avLst>
              <a:gd name="adj" fmla="val 155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Text 7"/>
          <p:cNvSpPr/>
          <p:nvPr/>
        </p:nvSpPr>
        <p:spPr>
          <a:xfrm>
            <a:off x="850504" y="444490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Limitations</a:t>
            </a:r>
            <a:endParaRPr lang="en-US" sz="1833" dirty="0"/>
          </a:p>
        </p:txBody>
      </p:sp>
      <p:sp>
        <p:nvSpPr>
          <p:cNvPr id="11" name="Text 8"/>
          <p:cNvSpPr/>
          <p:nvPr/>
        </p:nvSpPr>
        <p:spPr>
          <a:xfrm>
            <a:off x="850504" y="4853583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Exponential growth in computation</a:t>
            </a:r>
            <a:endParaRPr lang="en-US" sz="1458" dirty="0"/>
          </a:p>
        </p:txBody>
      </p:sp>
      <p:sp>
        <p:nvSpPr>
          <p:cNvPr id="12" name="Text 9"/>
          <p:cNvSpPr/>
          <p:nvPr/>
        </p:nvSpPr>
        <p:spPr>
          <a:xfrm>
            <a:off x="850504" y="5222081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Fixed strategy, no opponent adaptation</a:t>
            </a:r>
            <a:endParaRPr lang="en-US" sz="1458" dirty="0"/>
          </a:p>
        </p:txBody>
      </p:sp>
      <p:sp>
        <p:nvSpPr>
          <p:cNvPr id="13" name="Text 10"/>
          <p:cNvSpPr/>
          <p:nvPr/>
        </p:nvSpPr>
        <p:spPr>
          <a:xfrm>
            <a:off x="850504" y="5590581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Memory intensive for deep searches</a:t>
            </a:r>
            <a:endParaRPr lang="en-US" sz="145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115B55D-B167-F57A-CB60-05ECFD3B135B}"/>
              </a:ext>
            </a:extLst>
          </p:cNvPr>
          <p:cNvSpPr/>
          <p:nvPr/>
        </p:nvSpPr>
        <p:spPr>
          <a:xfrm>
            <a:off x="367070" y="215662"/>
            <a:ext cx="7287339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Q-Learning Concept</a:t>
            </a:r>
            <a:endParaRPr lang="en-US" sz="42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EE1393C8-99B1-8E5D-41F7-4938C215F7C3}"/>
              </a:ext>
            </a:extLst>
          </p:cNvPr>
          <p:cNvSpPr/>
          <p:nvPr/>
        </p:nvSpPr>
        <p:spPr>
          <a:xfrm>
            <a:off x="367070" y="1212215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E563CC59-CE9A-93C0-590E-48B1658A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3" y="1252637"/>
            <a:ext cx="323136" cy="40397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8E6B0024-ED19-9CDD-EFA9-BA01EB0BB610}"/>
              </a:ext>
            </a:extLst>
          </p:cNvPr>
          <p:cNvSpPr/>
          <p:nvPr/>
        </p:nvSpPr>
        <p:spPr>
          <a:xfrm>
            <a:off x="1067276" y="1286272"/>
            <a:ext cx="271391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Model-free reinforcement learning algorithm</a:t>
            </a: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EDE00B29-4BD2-DCA3-8FDA-DE28E62E7798}"/>
              </a:ext>
            </a:extLst>
          </p:cNvPr>
          <p:cNvSpPr/>
          <p:nvPr/>
        </p:nvSpPr>
        <p:spPr>
          <a:xfrm>
            <a:off x="367070" y="2527737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FC0DA750-8215-0632-86ED-D240296E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3" y="2568158"/>
            <a:ext cx="323136" cy="403979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8D1E4690-5483-21F4-9FD3-1B6658921462}"/>
              </a:ext>
            </a:extLst>
          </p:cNvPr>
          <p:cNvSpPr/>
          <p:nvPr/>
        </p:nvSpPr>
        <p:spPr>
          <a:xfrm>
            <a:off x="1067276" y="260179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Learns value function Q(</a:t>
            </a:r>
            <a:r>
              <a:rPr lang="en-US" sz="21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s,a</a:t>
            </a: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) for state-action pairs</a:t>
            </a:r>
            <a:endParaRPr lang="en-US" sz="21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EA11CCDF-4AB6-56F1-C5EE-9A96CCCC9D0A}"/>
              </a:ext>
            </a:extLst>
          </p:cNvPr>
          <p:cNvSpPr/>
          <p:nvPr/>
        </p:nvSpPr>
        <p:spPr>
          <a:xfrm>
            <a:off x="367070" y="4188063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C92D250D-8A26-93B5-094E-50CADEE0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3" y="4228485"/>
            <a:ext cx="323136" cy="403979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12701AE1-4C16-87E4-02F9-D4B1042CA22F}"/>
              </a:ext>
            </a:extLst>
          </p:cNvPr>
          <p:cNvSpPr/>
          <p:nvPr/>
        </p:nvSpPr>
        <p:spPr>
          <a:xfrm>
            <a:off x="1067276" y="4262120"/>
            <a:ext cx="272462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Updates Q-values based on rewards and future expected returns</a:t>
            </a:r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8DC33BD8-DD9E-D1A6-F82F-A4E00FFDD84A}"/>
              </a:ext>
            </a:extLst>
          </p:cNvPr>
          <p:cNvSpPr/>
          <p:nvPr/>
        </p:nvSpPr>
        <p:spPr>
          <a:xfrm>
            <a:off x="367070" y="5503585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AA768051-32EB-80B4-CF20-499A968B6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3" y="5544006"/>
            <a:ext cx="323136" cy="403979"/>
          </a:xfrm>
          <a:prstGeom prst="rect">
            <a:avLst/>
          </a:prstGeom>
        </p:spPr>
      </p:pic>
      <p:sp>
        <p:nvSpPr>
          <p:cNvPr id="17" name="Text 11">
            <a:extLst>
              <a:ext uri="{FF2B5EF4-FFF2-40B4-BE49-F238E27FC236}">
                <a16:creationId xmlns:a16="http://schemas.microsoft.com/office/drawing/2014/main" id="{5E2BAAC8-4D8F-95C2-557A-4FB57A5DBBA8}"/>
              </a:ext>
            </a:extLst>
          </p:cNvPr>
          <p:cNvSpPr/>
          <p:nvPr/>
        </p:nvSpPr>
        <p:spPr>
          <a:xfrm>
            <a:off x="1067276" y="557764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Bellman equation: Q(</a:t>
            </a:r>
            <a:r>
              <a:rPr lang="en-US" sz="21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s,a</a:t>
            </a: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) ← Q(</a:t>
            </a:r>
            <a:r>
              <a:rPr lang="en-US" sz="21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s,a</a:t>
            </a: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) + α[r + </a:t>
            </a:r>
            <a:r>
              <a:rPr lang="en-US" sz="21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γ·max</a:t>
            </a: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Q(</a:t>
            </a:r>
            <a:r>
              <a:rPr lang="en-US" sz="21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s',a</a:t>
            </a: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') - Q(</a:t>
            </a:r>
            <a:r>
              <a:rPr lang="en-US" sz="2100" dirty="0" err="1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s,a</a:t>
            </a: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)]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39F943-5D22-5F76-851E-2C49814C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292" y="3626801"/>
            <a:ext cx="2398091" cy="315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9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388</Words>
  <Application>Microsoft Office PowerPoint</Application>
  <PresentationFormat>Widescreen</PresentationFormat>
  <Paragraphs>74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Reddy Battula, Hemanth Reddy</dc:creator>
  <cp:lastModifiedBy>Reddy Battula, Hemanth Reddy</cp:lastModifiedBy>
  <cp:revision>1</cp:revision>
  <dcterms:created xsi:type="dcterms:W3CDTF">2025-05-02T01:23:29Z</dcterms:created>
  <dcterms:modified xsi:type="dcterms:W3CDTF">2025-05-02T13:25:34Z</dcterms:modified>
</cp:coreProperties>
</file>